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4" r:id="rId4"/>
    <p:sldId id="265" r:id="rId5"/>
    <p:sldId id="266" r:id="rId6"/>
    <p:sldId id="267" r:id="rId7"/>
    <p:sldId id="263" r:id="rId8"/>
    <p:sldId id="269" r:id="rId9"/>
    <p:sldId id="268" r:id="rId10"/>
    <p:sldId id="270" r:id="rId11"/>
    <p:sldId id="272" r:id="rId12"/>
    <p:sldId id="271" r:id="rId13"/>
    <p:sldId id="261" r:id="rId14"/>
    <p:sldId id="259" r:id="rId15"/>
    <p:sldId id="262" r:id="rId16"/>
  </p:sldIdLst>
  <p:sldSz cx="9144000" cy="6858000" type="screen4x3"/>
  <p:notesSz cx="6858000" cy="9077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7" autoAdjust="0"/>
    <p:restoredTop sz="94660"/>
  </p:normalViewPr>
  <p:slideViewPr>
    <p:cSldViewPr>
      <p:cViewPr varScale="1">
        <p:scale>
          <a:sx n="95" d="100"/>
          <a:sy n="95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8A895-2FA6-4B36-9385-B9CDFA5ADCBA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C3B5E-6DFB-4678-B7BC-B6A6AD0019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194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BB0DF-1FCA-458F-AD83-9A966C60A035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81038"/>
            <a:ext cx="4537075" cy="3403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1730"/>
            <a:ext cx="5486400" cy="4084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1883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1883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CFE6F-BDE7-41AD-BC22-A479FE628A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82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t>15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538313E-B207-4236-8B91-96F7DD148E18}" type="datetimeFigureOut">
              <a:rPr lang="en-US" smtClean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9133AE9-DC4C-4C46-BFCE-569587B7D52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akrafft@ufl.ed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udygs.net/wrtstr6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Notes on Paper Organization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Key Questions for 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your thesis identifiable and strong? </a:t>
            </a:r>
          </a:p>
          <a:p>
            <a:r>
              <a:rPr lang="en-US" dirty="0" smtClean="0"/>
              <a:t>Do your paragraphs flow well and make sense in the order you decided on? </a:t>
            </a:r>
            <a:endParaRPr lang="en-US" dirty="0"/>
          </a:p>
          <a:p>
            <a:r>
              <a:rPr lang="en-US" dirty="0" smtClean="0"/>
              <a:t>Do you always support your argument with textual evidence? </a:t>
            </a:r>
          </a:p>
          <a:p>
            <a:r>
              <a:rPr lang="en-US" dirty="0" smtClean="0"/>
              <a:t>Did you spell anything wrong? </a:t>
            </a:r>
          </a:p>
          <a:p>
            <a:r>
              <a:rPr lang="en-US" dirty="0" smtClean="0"/>
              <a:t>Did you put quotes around direct citations, and provide page numbers for all examples (including summaries)?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210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Time management and writer’s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yourself adequate time to write the paper so you don’t feel rushed</a:t>
            </a:r>
          </a:p>
          <a:p>
            <a:r>
              <a:rPr lang="en-US" dirty="0" smtClean="0"/>
              <a:t>Rather than trying to get every sentence perfect the first time, write “draft” sentences that you can edit later. </a:t>
            </a:r>
          </a:p>
          <a:p>
            <a:r>
              <a:rPr lang="en-US" dirty="0" smtClean="0"/>
              <a:t>Allow yourself to step away from the paper if you get stuck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633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Assorted Tips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Do </a:t>
            </a:r>
            <a:r>
              <a:rPr lang="en-US" dirty="0"/>
              <a:t>NOT refer to the author (or any other well-known person) by first </a:t>
            </a:r>
            <a:r>
              <a:rPr lang="en-US" dirty="0" smtClean="0"/>
              <a:t>name</a:t>
            </a:r>
          </a:p>
          <a:p>
            <a:pPr lvl="0"/>
            <a:r>
              <a:rPr lang="en-US" dirty="0" smtClean="0"/>
              <a:t>Do </a:t>
            </a:r>
            <a:r>
              <a:rPr lang="en-US" dirty="0"/>
              <a:t>not confuse the author with the narrator or a character in the work.        </a:t>
            </a:r>
          </a:p>
          <a:p>
            <a:r>
              <a:rPr lang="en-US" dirty="0"/>
              <a:t> </a:t>
            </a:r>
            <a:r>
              <a:rPr lang="en-US" dirty="0" smtClean="0"/>
              <a:t>Use </a:t>
            </a:r>
            <a:r>
              <a:rPr lang="en-US" u="sng" dirty="0"/>
              <a:t>present tense</a:t>
            </a:r>
            <a:r>
              <a:rPr lang="en-US" dirty="0"/>
              <a:t> when writing an analysis of literature. “Updike </a:t>
            </a:r>
            <a:r>
              <a:rPr lang="en-US" u="sng" dirty="0"/>
              <a:t>states</a:t>
            </a:r>
            <a:r>
              <a:rPr lang="en-US" dirty="0"/>
              <a:t>,” or “Mrs. Jones </a:t>
            </a:r>
            <a:r>
              <a:rPr lang="en-US" u="sng" dirty="0"/>
              <a:t>tells</a:t>
            </a:r>
            <a:r>
              <a:rPr lang="en-US" dirty="0"/>
              <a:t> Roger...” Use past tense only to discuss the author’s biography or historical facts.</a:t>
            </a:r>
          </a:p>
          <a:p>
            <a:r>
              <a:rPr lang="en-US" dirty="0"/>
              <a:t> </a:t>
            </a:r>
            <a:r>
              <a:rPr lang="en-US" dirty="0" smtClean="0"/>
              <a:t>Omit </a:t>
            </a:r>
            <a:r>
              <a:rPr lang="en-US" dirty="0"/>
              <a:t>phrases like “I think” or “in my opinion” because it is already assumed that what you write is your (informed) opinion, unless you indicate otherwise.</a:t>
            </a:r>
          </a:p>
          <a:p>
            <a:r>
              <a:rPr lang="en-US" dirty="0"/>
              <a:t> </a:t>
            </a:r>
            <a:r>
              <a:rPr lang="en-US" dirty="0" smtClean="0"/>
              <a:t>Words </a:t>
            </a:r>
            <a:r>
              <a:rPr lang="en-US" dirty="0"/>
              <a:t>like “seem” and “maybe” tend to weaken your argument. </a:t>
            </a:r>
          </a:p>
          <a:p>
            <a:r>
              <a:rPr lang="en-US" dirty="0"/>
              <a:t> </a:t>
            </a:r>
            <a:r>
              <a:rPr lang="en-US" dirty="0" smtClean="0"/>
              <a:t>Avoid </a:t>
            </a:r>
            <a:r>
              <a:rPr lang="en-US" dirty="0"/>
              <a:t>the passive voice – it can make sentences unnecessarily long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Passive</a:t>
            </a:r>
            <a:r>
              <a:rPr lang="en-US" dirty="0"/>
              <a:t>: This metaphor was used by Hemingway in his story. </a:t>
            </a:r>
          </a:p>
          <a:p>
            <a:pPr lvl="1"/>
            <a:r>
              <a:rPr lang="en-US" dirty="0"/>
              <a:t>Active voice: Hemingway used this metaphor in his story. </a:t>
            </a:r>
          </a:p>
          <a:p>
            <a:r>
              <a:rPr lang="en-US" dirty="0"/>
              <a:t> </a:t>
            </a:r>
            <a:r>
              <a:rPr lang="en-US" dirty="0" smtClean="0"/>
              <a:t>Avoid </a:t>
            </a:r>
            <a:r>
              <a:rPr lang="en-US" dirty="0"/>
              <a:t>redundancy and repetition.</a:t>
            </a:r>
          </a:p>
          <a:p>
            <a:r>
              <a:rPr lang="en-US" dirty="0"/>
              <a:t> </a:t>
            </a:r>
            <a:r>
              <a:rPr lang="en-US" dirty="0" smtClean="0"/>
              <a:t>Avoid </a:t>
            </a:r>
            <a:r>
              <a:rPr lang="en-US" dirty="0"/>
              <a:t>using any slang, contractions (example: don’t, won’t, can’t), or clichés. Remember, you are writing a formal academic essay.</a:t>
            </a:r>
          </a:p>
          <a:p>
            <a:r>
              <a:rPr lang="en-US" dirty="0"/>
              <a:t> </a:t>
            </a:r>
            <a:r>
              <a:rPr lang="en-US" dirty="0" smtClean="0"/>
              <a:t>Remember</a:t>
            </a:r>
            <a:r>
              <a:rPr lang="en-US" dirty="0"/>
              <a:t>, you use quotation marks when writing the title of a short story, poem, article or song lyric. You italicize the titles of books, plays, movies, or journals.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223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Turning in </a:t>
            </a:r>
            <a:r>
              <a:rPr lang="en-US" dirty="0" smtClean="0"/>
              <a:t>Your Research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="1" dirty="0"/>
              <a:t>Friday, October 25: </a:t>
            </a:r>
            <a:r>
              <a:rPr lang="en-US" dirty="0"/>
              <a:t>I will return graded proposals, with my comments, by this date (at the latest)</a:t>
            </a:r>
          </a:p>
          <a:p>
            <a:pPr lvl="0"/>
            <a:r>
              <a:rPr lang="en-US" b="1" dirty="0"/>
              <a:t>Tuesday, October 29: </a:t>
            </a:r>
            <a:r>
              <a:rPr lang="en-US" dirty="0"/>
              <a:t>Draft of final paper due (needs to meet word count requirement) </a:t>
            </a:r>
            <a:endParaRPr lang="en-US" sz="2800" dirty="0"/>
          </a:p>
          <a:p>
            <a:pPr lvl="1"/>
            <a:r>
              <a:rPr lang="en-US" dirty="0"/>
              <a:t>Bring 2 hard copies of your paper for in-class peer review activities </a:t>
            </a:r>
            <a:endParaRPr lang="en-US" sz="2400" dirty="0"/>
          </a:p>
          <a:p>
            <a:pPr lvl="1"/>
            <a:r>
              <a:rPr lang="en-US" dirty="0"/>
              <a:t>Email me attachments of your paper drafts</a:t>
            </a:r>
            <a:endParaRPr lang="en-US" sz="2400" dirty="0"/>
          </a:p>
          <a:p>
            <a:pPr lvl="0"/>
            <a:r>
              <a:rPr lang="en-US" dirty="0"/>
              <a:t>Edit your paper between Tuesday and Friday </a:t>
            </a:r>
          </a:p>
          <a:p>
            <a:pPr lvl="1"/>
            <a:r>
              <a:rPr lang="en-US" dirty="0"/>
              <a:t>We will meet one-on-one to discuss your paper  </a:t>
            </a:r>
            <a:endParaRPr lang="en-US" sz="2400" dirty="0"/>
          </a:p>
          <a:p>
            <a:pPr lvl="0"/>
            <a:r>
              <a:rPr lang="en-US" b="1" dirty="0"/>
              <a:t>Friday, November 1: </a:t>
            </a:r>
            <a:r>
              <a:rPr lang="en-US" dirty="0"/>
              <a:t>Final paper is due electronically via ELearning by 5 PM </a:t>
            </a:r>
            <a:endParaRPr lang="en-US" sz="2800" dirty="0"/>
          </a:p>
          <a:p>
            <a:pPr lvl="0"/>
            <a:endParaRPr lang="en-US" b="1" dirty="0"/>
          </a:p>
          <a:p>
            <a:pPr lvl="0"/>
            <a:endParaRPr lang="en-US" dirty="0"/>
          </a:p>
          <a:p>
            <a:pPr lvl="0"/>
            <a:endParaRPr lang="en-US" b="1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Grading Rubric for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300" dirty="0" smtClean="0"/>
              <a:t>This rubric is not exact </a:t>
            </a:r>
          </a:p>
          <a:p>
            <a:r>
              <a:rPr lang="en-US" sz="3300" dirty="0" smtClean="0"/>
              <a:t>An</a:t>
            </a:r>
            <a:r>
              <a:rPr lang="en-US" sz="3300" b="1" dirty="0" smtClean="0"/>
              <a:t> </a:t>
            </a:r>
            <a:r>
              <a:rPr lang="en-US" sz="3300" b="1" dirty="0"/>
              <a:t>A paper</a:t>
            </a:r>
            <a:r>
              <a:rPr lang="en-US" sz="3300" dirty="0"/>
              <a:t> may benefit from some minor improvements in content, organization, and mechanics, but all three </a:t>
            </a:r>
            <a:r>
              <a:rPr lang="en-US" sz="3300" dirty="0" smtClean="0"/>
              <a:t>areas </a:t>
            </a:r>
            <a:r>
              <a:rPr lang="en-US" sz="3300" dirty="0"/>
              <a:t>are strong, and the essay is strongly argued, supported, and well-written. The paper may have a few minor grammar and mechanics issues, but they do not distract from the flow and clarity of the paper.</a:t>
            </a:r>
          </a:p>
          <a:p>
            <a:r>
              <a:rPr lang="en-US" sz="3300" dirty="0"/>
              <a:t> </a:t>
            </a:r>
            <a:r>
              <a:rPr lang="en-US" sz="3300" dirty="0" smtClean="0"/>
              <a:t>A </a:t>
            </a:r>
            <a:r>
              <a:rPr lang="en-US" sz="3300" b="1" dirty="0"/>
              <a:t>B paper</a:t>
            </a:r>
            <a:r>
              <a:rPr lang="en-US" sz="3300" dirty="0"/>
              <a:t> needs substantial revision. Overall, the paper is solid, but major improvements in one key area will </a:t>
            </a:r>
            <a:r>
              <a:rPr lang="en-US" sz="3300" dirty="0" smtClean="0"/>
              <a:t>significantly </a:t>
            </a:r>
            <a:r>
              <a:rPr lang="en-US" sz="3300" dirty="0"/>
              <a:t>strengthen the paper</a:t>
            </a:r>
            <a:r>
              <a:rPr lang="en-US" sz="3300" dirty="0" smtClean="0"/>
              <a:t>.</a:t>
            </a:r>
            <a:endParaRPr lang="en-US" sz="3300" dirty="0"/>
          </a:p>
          <a:p>
            <a:r>
              <a:rPr lang="en-US" sz="3300" dirty="0"/>
              <a:t>A </a:t>
            </a:r>
            <a:r>
              <a:rPr lang="en-US" sz="3300" b="1" dirty="0"/>
              <a:t>C paper</a:t>
            </a:r>
            <a:r>
              <a:rPr lang="en-US" sz="3300" dirty="0"/>
              <a:t> has promise in some areas, but lacks the command, organization, persuasiveness or clarity of the A </a:t>
            </a:r>
            <a:r>
              <a:rPr lang="en-US" sz="3300" dirty="0" smtClean="0"/>
              <a:t>or </a:t>
            </a:r>
            <a:r>
              <a:rPr lang="en-US" sz="3300" dirty="0"/>
              <a:t>B papers</a:t>
            </a:r>
            <a:r>
              <a:rPr lang="en-US" sz="3300" dirty="0" smtClean="0"/>
              <a:t>.</a:t>
            </a:r>
            <a:endParaRPr lang="en-US" sz="3300" dirty="0"/>
          </a:p>
          <a:p>
            <a:r>
              <a:rPr lang="en-US" sz="3300" dirty="0"/>
              <a:t>A </a:t>
            </a:r>
            <a:r>
              <a:rPr lang="en-US" sz="3300" b="1" dirty="0"/>
              <a:t>D paper</a:t>
            </a:r>
            <a:r>
              <a:rPr lang="en-US" sz="3300" dirty="0"/>
              <a:t> does not yet demonstrate the basic lower division writing expectations. The paper has major issues </a:t>
            </a:r>
            <a:r>
              <a:rPr lang="en-US" sz="3300" dirty="0" smtClean="0"/>
              <a:t>in </a:t>
            </a:r>
            <a:r>
              <a:rPr lang="en-US" sz="3300" dirty="0"/>
              <a:t>content, organization and / or mechanics</a:t>
            </a:r>
            <a:r>
              <a:rPr lang="en-US" sz="3300" dirty="0" smtClean="0"/>
              <a:t>.</a:t>
            </a:r>
            <a:endParaRPr lang="en-US" sz="3300" dirty="0"/>
          </a:p>
          <a:p>
            <a:r>
              <a:rPr lang="en-US" sz="3300" dirty="0"/>
              <a:t>An </a:t>
            </a:r>
            <a:r>
              <a:rPr lang="en-US" sz="3300" b="1" dirty="0"/>
              <a:t>“E”</a:t>
            </a:r>
            <a:r>
              <a:rPr lang="en-US" sz="3300" dirty="0"/>
              <a:t> is usually reserved for students who do not do the assignment or fail to attend class. However, an “E” </a:t>
            </a:r>
            <a:r>
              <a:rPr lang="en-US" sz="3300" dirty="0" smtClean="0"/>
              <a:t>may </a:t>
            </a:r>
            <a:r>
              <a:rPr lang="en-US" sz="3300" dirty="0"/>
              <a:t>also be given if an essay blatantly ignores instructions or has major problems in all three areas of evaluation</a:t>
            </a:r>
            <a:r>
              <a:rPr lang="en-US" sz="3300" dirty="0" smtClean="0"/>
              <a:t>. 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3300" dirty="0"/>
              <a:t>When a long paper is late, I reduce its final grade for 8%. I deduct an additional 8% for each day that it is late, including weekends.</a:t>
            </a:r>
          </a:p>
          <a:p>
            <a:endParaRPr lang="en-US" sz="24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If You Have Questions About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the assignment description – posted on Elearning and also on the class blog</a:t>
            </a:r>
          </a:p>
          <a:p>
            <a:r>
              <a:rPr lang="en-US" dirty="0" smtClean="0"/>
              <a:t>Email me: </a:t>
            </a:r>
            <a:r>
              <a:rPr lang="en-US" dirty="0" smtClean="0">
                <a:hlinkClick r:id="rId3"/>
              </a:rPr>
              <a:t>akrafft@ufl.edu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Read </a:t>
            </a:r>
            <a:r>
              <a:rPr lang="en-US" i="1" dirty="0" smtClean="0"/>
              <a:t>Writing About Literature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Reviewing the Essay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Length: 2000 words, minimum</a:t>
            </a:r>
          </a:p>
          <a:p>
            <a:pPr lvl="1"/>
            <a:r>
              <a:rPr lang="en-US" sz="2000" dirty="0"/>
              <a:t>Does </a:t>
            </a:r>
            <a:r>
              <a:rPr lang="en-US" sz="2000" b="1" dirty="0"/>
              <a:t>not include </a:t>
            </a:r>
            <a:r>
              <a:rPr lang="en-US" sz="2000" dirty="0"/>
              <a:t>paper heading and works cited page</a:t>
            </a:r>
          </a:p>
          <a:p>
            <a:r>
              <a:rPr lang="en-US" sz="2400" dirty="0"/>
              <a:t>Worth </a:t>
            </a:r>
            <a:r>
              <a:rPr lang="en-US" sz="2400" b="1" dirty="0"/>
              <a:t>20%</a:t>
            </a:r>
            <a:r>
              <a:rPr lang="en-US" sz="2400" dirty="0"/>
              <a:t> of your final grade</a:t>
            </a:r>
          </a:p>
          <a:p>
            <a:pPr lvl="0"/>
            <a:r>
              <a:rPr lang="en-US" sz="2400" dirty="0"/>
              <a:t>You </a:t>
            </a:r>
            <a:r>
              <a:rPr lang="en-US" sz="2400" b="1" dirty="0"/>
              <a:t>must use </a:t>
            </a:r>
            <a:r>
              <a:rPr lang="en-US" sz="2400" dirty="0"/>
              <a:t>outside sources for this paper (at least 3)</a:t>
            </a:r>
          </a:p>
          <a:p>
            <a:pPr lvl="1"/>
            <a:r>
              <a:rPr lang="en-US" sz="2000" dirty="0"/>
              <a:t>You must included a </a:t>
            </a:r>
            <a:r>
              <a:rPr lang="en-US" sz="2000" b="1" dirty="0"/>
              <a:t>works cited page </a:t>
            </a:r>
            <a:r>
              <a:rPr lang="en-US" sz="1600" dirty="0"/>
              <a:t>with your paper (as per MLA rules) </a:t>
            </a:r>
          </a:p>
          <a:p>
            <a:pPr lvl="0"/>
            <a:r>
              <a:rPr lang="en-US" sz="2400" dirty="0"/>
              <a:t>You must have a thesis statement and provide textual support</a:t>
            </a:r>
          </a:p>
          <a:p>
            <a:pPr lvl="1"/>
            <a:r>
              <a:rPr lang="en-US" sz="2000" dirty="0"/>
              <a:t>Remember that your argument is ultimately about the text, not about the historical time period or the author’s life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Outlining / Planning a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recommend outlining or mapping out your paper before you start writing </a:t>
            </a:r>
          </a:p>
          <a:p>
            <a:r>
              <a:rPr lang="en-US" dirty="0" smtClean="0"/>
              <a:t>There are a few different kinds of outlining techniques </a:t>
            </a:r>
          </a:p>
          <a:p>
            <a:pPr lvl="1"/>
            <a:r>
              <a:rPr lang="en-US" dirty="0" smtClean="0"/>
              <a:t>Idea map </a:t>
            </a:r>
          </a:p>
          <a:p>
            <a:pPr lvl="1"/>
            <a:r>
              <a:rPr lang="en-US" dirty="0" smtClean="0"/>
              <a:t>Bullet point / informal list</a:t>
            </a:r>
          </a:p>
          <a:p>
            <a:pPr lvl="1"/>
            <a:r>
              <a:rPr lang="en-US" dirty="0" smtClean="0"/>
              <a:t>Formal outline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995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Paper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(1 paragraph) </a:t>
            </a:r>
          </a:p>
          <a:p>
            <a:r>
              <a:rPr lang="en-US" dirty="0" smtClean="0"/>
              <a:t>Body paragraphs</a:t>
            </a:r>
          </a:p>
          <a:p>
            <a:r>
              <a:rPr lang="en-US" dirty="0" smtClean="0"/>
              <a:t>Conclusion (1 paragraph) </a:t>
            </a:r>
          </a:p>
          <a:p>
            <a:r>
              <a:rPr lang="en-US" dirty="0" smtClean="0"/>
              <a:t>Note: This is not a 5 paragraph essay – you will need more than 3 body paragraphs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008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Must include your thesis statement (usually the last sentence in the introduction)</a:t>
            </a:r>
          </a:p>
          <a:p>
            <a:r>
              <a:rPr lang="en-US" dirty="0" smtClean="0"/>
              <a:t>Establish the topic and text you’ll be discussing </a:t>
            </a:r>
          </a:p>
          <a:p>
            <a:r>
              <a:rPr lang="en-US" dirty="0" smtClean="0"/>
              <a:t>You may want to gesture toward the larger structure of the paper</a:t>
            </a:r>
          </a:p>
          <a:p>
            <a:r>
              <a:rPr lang="en-US" b="1" dirty="0" smtClean="0"/>
              <a:t>Don’ts</a:t>
            </a:r>
          </a:p>
          <a:p>
            <a:pPr lvl="1"/>
            <a:r>
              <a:rPr lang="en-US" dirty="0" smtClean="0"/>
              <a:t>Clichés and generalities </a:t>
            </a:r>
          </a:p>
          <a:p>
            <a:pPr lvl="1"/>
            <a:r>
              <a:rPr lang="en-US" dirty="0" smtClean="0"/>
              <a:t>Overarching phrases, for example: “since the dawn of time” </a:t>
            </a:r>
          </a:p>
          <a:p>
            <a:r>
              <a:rPr lang="en-US" b="1" dirty="0" smtClean="0"/>
              <a:t>Advice: </a:t>
            </a:r>
            <a:r>
              <a:rPr lang="en-US" dirty="0" smtClean="0"/>
              <a:t>Introductions are probably the hardest part of a paper. You might want to write it last (after writing your body paragraphs and conclusion)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17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Body Paragraphs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5-10 sentences per paragraph</a:t>
            </a:r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If your paragraph is too long, think about breaking it into two paragraphs</a:t>
            </a:r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If your paragraph is too short, consider if you have enough textual evidence, or if your paragraph topic is perhaps too specific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I </a:t>
            </a:r>
            <a:r>
              <a:rPr lang="en-US" dirty="0"/>
              <a:t>recommend organizing these topically or </a:t>
            </a:r>
            <a:r>
              <a:rPr lang="en-US" dirty="0" smtClean="0"/>
              <a:t>thematically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Each paragraph should focus on a particular subject or idea</a:t>
            </a:r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Think about how particular examples or themes prove your thesis in different ways 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A </a:t>
            </a:r>
            <a:r>
              <a:rPr lang="en-US" b="1" dirty="0" smtClean="0"/>
              <a:t>topic sentence </a:t>
            </a:r>
            <a:r>
              <a:rPr lang="en-US" dirty="0" smtClean="0"/>
              <a:t>should begin nearly every body paragraph (this is like the thesis statement for the paragraph) 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711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Using Textual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An </a:t>
            </a:r>
            <a:r>
              <a:rPr lang="en-US" dirty="0"/>
              <a:t>essay is never just a summary or a book review.  </a:t>
            </a:r>
          </a:p>
          <a:p>
            <a:pPr lvl="0"/>
            <a:r>
              <a:rPr lang="en-US" dirty="0" smtClean="0"/>
              <a:t>Do </a:t>
            </a:r>
            <a:r>
              <a:rPr lang="en-US" dirty="0"/>
              <a:t>not simply summarize the piece(s) of literature. You may use summary selectively but only as needed to make a point. In other words, assume that your reader is aware of the basic elements of the plot, characters and so </a:t>
            </a:r>
            <a:r>
              <a:rPr lang="en-US" dirty="0" smtClean="0"/>
              <a:t>forth.</a:t>
            </a:r>
          </a:p>
          <a:p>
            <a:pPr lvl="0"/>
            <a:r>
              <a:rPr lang="en-US" dirty="0" smtClean="0"/>
              <a:t>Use </a:t>
            </a:r>
            <a:r>
              <a:rPr lang="en-US" u="sng" dirty="0"/>
              <a:t>quotations</a:t>
            </a:r>
            <a:r>
              <a:rPr lang="en-US" dirty="0"/>
              <a:t> from the literature to prove your claim and/or support your ideas.  </a:t>
            </a:r>
            <a:endParaRPr lang="en-US" dirty="0" smtClean="0"/>
          </a:p>
          <a:p>
            <a:pPr lvl="1"/>
            <a:r>
              <a:rPr lang="en-US" dirty="0" smtClean="0"/>
              <a:t>Don’t </a:t>
            </a:r>
            <a:r>
              <a:rPr lang="en-US" dirty="0"/>
              <a:t>over do it.  Make your point well but not repeatedly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Whenever you </a:t>
            </a:r>
            <a:r>
              <a:rPr lang="en-US" dirty="0"/>
              <a:t>use evidence from the text, be sure to explain its importance. Simply using a quote from a text, but not explaining why you put it there is not enough. </a:t>
            </a:r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Always frame quotations in your own words</a:t>
            </a:r>
          </a:p>
          <a:p>
            <a:pPr lvl="0"/>
            <a:r>
              <a:rPr lang="en-US" dirty="0" smtClean="0"/>
              <a:t>A note on quote length: Quotes can be a select phrase, or 1-2 sentences. Longer quotations take up unnecessary space and are also difficult to analyze completely.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72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Transitions: Linking Paragraphs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Flow is an important aspect of a good paper </a:t>
            </a:r>
          </a:p>
          <a:p>
            <a:r>
              <a:rPr lang="en-US" dirty="0" smtClean="0"/>
              <a:t>A transition demonstrates how two separate paragraphs relate to one another (explaining how you got from point A to point B) </a:t>
            </a:r>
          </a:p>
          <a:p>
            <a:r>
              <a:rPr lang="en-US" dirty="0" smtClean="0"/>
              <a:t>Weak transition</a:t>
            </a:r>
          </a:p>
          <a:p>
            <a:pPr lvl="1"/>
            <a:r>
              <a:rPr lang="en-US" dirty="0" smtClean="0"/>
              <a:t>Innocence was important to Whitman and physical beauty is also important. </a:t>
            </a:r>
          </a:p>
          <a:p>
            <a:r>
              <a:rPr lang="en-US" dirty="0" smtClean="0"/>
              <a:t>Strong Transition</a:t>
            </a:r>
          </a:p>
          <a:p>
            <a:pPr lvl="1"/>
            <a:r>
              <a:rPr lang="en-US" dirty="0" smtClean="0"/>
              <a:t>While animals were a clear symbol of innocence in “Song of Myself,” they also stand out as emblems of physical beauty. </a:t>
            </a:r>
          </a:p>
          <a:p>
            <a:pPr lvl="2"/>
            <a:r>
              <a:rPr lang="en-US" dirty="0" smtClean="0"/>
              <a:t>Gesture back to your previous sentence and indicate the topic your current paragraph will discuss </a:t>
            </a:r>
          </a:p>
          <a:p>
            <a:r>
              <a:rPr lang="en-US" b="1" dirty="0" smtClean="0"/>
              <a:t>Note: </a:t>
            </a:r>
            <a:r>
              <a:rPr lang="en-US" dirty="0" smtClean="0"/>
              <a:t>You may decide to place your paragraphs in a different order as you’re writing your </a:t>
            </a:r>
          </a:p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www.studygs.net/wrtstr6.htm</a:t>
            </a:r>
            <a:r>
              <a:rPr lang="en-US" dirty="0" smtClean="0"/>
              <a:t> for a list of transition words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092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Revisit the central ideas from your argument in brief</a:t>
            </a:r>
          </a:p>
          <a:p>
            <a:r>
              <a:rPr lang="en-US" dirty="0" smtClean="0"/>
              <a:t>Don’t just repeat your introduction </a:t>
            </a:r>
          </a:p>
          <a:p>
            <a:r>
              <a:rPr lang="en-US" dirty="0" smtClean="0"/>
              <a:t>You may want to return to a central image that ties your entire paper together </a:t>
            </a:r>
            <a:endParaRPr lang="en-US" dirty="0" smtClean="0"/>
          </a:p>
          <a:p>
            <a:r>
              <a:rPr lang="en-US" dirty="0" smtClean="0"/>
              <a:t>You can use the conclusion to expand the themes of your essay outward</a:t>
            </a:r>
            <a:endParaRPr lang="en-US" dirty="0" smtClean="0"/>
          </a:p>
          <a:p>
            <a:r>
              <a:rPr lang="en-US" b="1" dirty="0" smtClean="0"/>
              <a:t>Tip: </a:t>
            </a:r>
            <a:r>
              <a:rPr lang="en-US" dirty="0" smtClean="0"/>
              <a:t>I always write this last, once I have all my body paragraphs done.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827163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146</TotalTime>
  <Words>1019</Words>
  <Application>Microsoft Office PowerPoint</Application>
  <PresentationFormat>On-screen Show (4:3)</PresentationFormat>
  <Paragraphs>113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Notes on Paper Organization</vt:lpstr>
      <vt:lpstr>Reviewing the Essay Assignment</vt:lpstr>
      <vt:lpstr>Outlining / Planning a Paper</vt:lpstr>
      <vt:lpstr>Paper Structure</vt:lpstr>
      <vt:lpstr>Introduction</vt:lpstr>
      <vt:lpstr>Body Paragraphs</vt:lpstr>
      <vt:lpstr>Using Textual Evidence</vt:lpstr>
      <vt:lpstr>Transitions: Linking Paragraphs Together</vt:lpstr>
      <vt:lpstr>Conclusion</vt:lpstr>
      <vt:lpstr>Key Questions for Revision</vt:lpstr>
      <vt:lpstr>Time management and writer’s block</vt:lpstr>
      <vt:lpstr>Assorted Tips </vt:lpstr>
      <vt:lpstr>Turning in Your Research Paper</vt:lpstr>
      <vt:lpstr>Grading Rubric for The Assignment</vt:lpstr>
      <vt:lpstr>If You Have Questions About the 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 Krafft</dc:creator>
  <cp:lastModifiedBy>Andrea Krafft</cp:lastModifiedBy>
  <cp:revision>49</cp:revision>
  <dcterms:created xsi:type="dcterms:W3CDTF">2012-10-05T14:22:48Z</dcterms:created>
  <dcterms:modified xsi:type="dcterms:W3CDTF">2013-10-22T19:37:58Z</dcterms:modified>
</cp:coreProperties>
</file>